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01" r:id="rId3"/>
    <p:sldId id="302" r:id="rId4"/>
    <p:sldId id="303" r:id="rId5"/>
    <p:sldId id="304" r:id="rId6"/>
    <p:sldId id="311" r:id="rId7"/>
    <p:sldId id="312" r:id="rId8"/>
    <p:sldId id="313" r:id="rId9"/>
    <p:sldId id="316" r:id="rId10"/>
    <p:sldId id="306" r:id="rId11"/>
    <p:sldId id="314" r:id="rId12"/>
    <p:sldId id="320" r:id="rId13"/>
    <p:sldId id="258" r:id="rId14"/>
    <p:sldId id="263" r:id="rId15"/>
    <p:sldId id="309" r:id="rId16"/>
    <p:sldId id="305" r:id="rId17"/>
    <p:sldId id="307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dugard" initials="s" lastIdx="19" clrIdx="0"/>
  <p:cmAuthor id="1" name="Jennifer Modica" initials="JM" lastIdx="1" clrIdx="1"/>
  <p:cmAuthor id="2" name="Modica, Jennifer" initials="MJ" lastIdx="3" clrIdx="2">
    <p:extLst/>
  </p:cmAuthor>
  <p:cmAuthor id="3" name="lcorbett" initials="l" lastIdx="2" clrIdx="3"/>
  <p:cmAuthor id="4" name="Dugard, Suzanne" initials="DS" lastIdx="6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5" autoAdjust="0"/>
    <p:restoredTop sz="67476" autoAdjust="0"/>
  </p:normalViewPr>
  <p:slideViewPr>
    <p:cSldViewPr>
      <p:cViewPr varScale="1">
        <p:scale>
          <a:sx n="62" d="100"/>
          <a:sy n="62" d="100"/>
        </p:scale>
        <p:origin x="-2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egani\Desktop\CS%20hospital%20data_20130415M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ndegani\Desktop\CS%20hospital%20data_20130415MC.xlsx" TargetMode="External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egani\AppData\Local\Microsoft\Windows\Temporary%20Internet%20Files\Content.Outlook\MVQUMHJ8\BORN%20data%20-%20low%20risk%20cohort%205-years_MC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52869053567771"/>
          <c:y val="0.0152725637620387"/>
          <c:w val="0.905741881792135"/>
          <c:h val="0.8664691673028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'By hospital'!$G$7</c:f>
              <c:strCache>
                <c:ptCount val="1"/>
                <c:pt idx="0">
                  <c:v>Rate of CS (%)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'By hospital'!$G$8:$G$95</c:f>
              <c:numCache>
                <c:formatCode>0.0</c:formatCode>
                <c:ptCount val="88"/>
                <c:pt idx="0">
                  <c:v>4.52</c:v>
                </c:pt>
                <c:pt idx="1">
                  <c:v>4.84</c:v>
                </c:pt>
                <c:pt idx="2">
                  <c:v>5.22</c:v>
                </c:pt>
                <c:pt idx="3">
                  <c:v>6.31</c:v>
                </c:pt>
                <c:pt idx="4">
                  <c:v>6.4</c:v>
                </c:pt>
                <c:pt idx="5">
                  <c:v>7.91</c:v>
                </c:pt>
                <c:pt idx="6">
                  <c:v>8.16</c:v>
                </c:pt>
                <c:pt idx="7">
                  <c:v>8.27</c:v>
                </c:pt>
                <c:pt idx="8">
                  <c:v>8.66</c:v>
                </c:pt>
                <c:pt idx="9">
                  <c:v>9.360000000000004</c:v>
                </c:pt>
                <c:pt idx="10">
                  <c:v>9.58</c:v>
                </c:pt>
                <c:pt idx="11">
                  <c:v>10.77</c:v>
                </c:pt>
                <c:pt idx="12">
                  <c:v>11.03</c:v>
                </c:pt>
                <c:pt idx="13">
                  <c:v>11.55</c:v>
                </c:pt>
                <c:pt idx="14">
                  <c:v>11.81</c:v>
                </c:pt>
                <c:pt idx="15">
                  <c:v>11.96</c:v>
                </c:pt>
                <c:pt idx="16">
                  <c:v>13.56</c:v>
                </c:pt>
                <c:pt idx="17">
                  <c:v>13.92</c:v>
                </c:pt>
                <c:pt idx="18">
                  <c:v>14.34</c:v>
                </c:pt>
                <c:pt idx="19">
                  <c:v>14.35000000000002</c:v>
                </c:pt>
                <c:pt idx="20">
                  <c:v>14.37000000000001</c:v>
                </c:pt>
                <c:pt idx="21">
                  <c:v>14.42</c:v>
                </c:pt>
                <c:pt idx="22">
                  <c:v>14.5</c:v>
                </c:pt>
                <c:pt idx="23">
                  <c:v>14.86000000000002</c:v>
                </c:pt>
                <c:pt idx="24">
                  <c:v>14.92</c:v>
                </c:pt>
                <c:pt idx="25">
                  <c:v>14.97</c:v>
                </c:pt>
                <c:pt idx="26">
                  <c:v>14.99</c:v>
                </c:pt>
                <c:pt idx="27">
                  <c:v>15.15</c:v>
                </c:pt>
                <c:pt idx="28">
                  <c:v>15.21</c:v>
                </c:pt>
                <c:pt idx="29">
                  <c:v>15.33</c:v>
                </c:pt>
                <c:pt idx="30">
                  <c:v>15.35000000000002</c:v>
                </c:pt>
                <c:pt idx="31">
                  <c:v>15.5</c:v>
                </c:pt>
                <c:pt idx="32">
                  <c:v>15.8</c:v>
                </c:pt>
                <c:pt idx="33">
                  <c:v>15.89</c:v>
                </c:pt>
                <c:pt idx="34">
                  <c:v>16.09</c:v>
                </c:pt>
                <c:pt idx="35">
                  <c:v>16.11000000000003</c:v>
                </c:pt>
                <c:pt idx="36">
                  <c:v>17.1</c:v>
                </c:pt>
                <c:pt idx="37">
                  <c:v>17.15</c:v>
                </c:pt>
                <c:pt idx="38">
                  <c:v>17.17000000000001</c:v>
                </c:pt>
                <c:pt idx="39">
                  <c:v>17.36</c:v>
                </c:pt>
                <c:pt idx="40">
                  <c:v>17.5</c:v>
                </c:pt>
                <c:pt idx="41">
                  <c:v>17.64</c:v>
                </c:pt>
                <c:pt idx="42">
                  <c:v>18.01000000000001</c:v>
                </c:pt>
                <c:pt idx="43">
                  <c:v>18.04</c:v>
                </c:pt>
                <c:pt idx="44">
                  <c:v>18.18</c:v>
                </c:pt>
                <c:pt idx="45">
                  <c:v>18.2</c:v>
                </c:pt>
                <c:pt idx="46">
                  <c:v>18.31</c:v>
                </c:pt>
                <c:pt idx="47">
                  <c:v>18.63000000000003</c:v>
                </c:pt>
                <c:pt idx="48">
                  <c:v>18.71</c:v>
                </c:pt>
                <c:pt idx="49">
                  <c:v>18.87</c:v>
                </c:pt>
                <c:pt idx="50">
                  <c:v>19.02</c:v>
                </c:pt>
                <c:pt idx="51">
                  <c:v>19.09</c:v>
                </c:pt>
                <c:pt idx="52">
                  <c:v>19.4</c:v>
                </c:pt>
                <c:pt idx="53">
                  <c:v>19.42</c:v>
                </c:pt>
                <c:pt idx="54">
                  <c:v>19.53</c:v>
                </c:pt>
                <c:pt idx="55">
                  <c:v>19.54</c:v>
                </c:pt>
                <c:pt idx="56">
                  <c:v>19.63000000000003</c:v>
                </c:pt>
                <c:pt idx="57">
                  <c:v>19.73999999999999</c:v>
                </c:pt>
                <c:pt idx="58">
                  <c:v>20.14</c:v>
                </c:pt>
                <c:pt idx="59">
                  <c:v>20.51</c:v>
                </c:pt>
                <c:pt idx="60">
                  <c:v>20.9</c:v>
                </c:pt>
                <c:pt idx="61">
                  <c:v>21.05</c:v>
                </c:pt>
                <c:pt idx="62">
                  <c:v>21.31000000000003</c:v>
                </c:pt>
                <c:pt idx="63">
                  <c:v>21.53</c:v>
                </c:pt>
                <c:pt idx="64">
                  <c:v>21.65000000000003</c:v>
                </c:pt>
                <c:pt idx="65">
                  <c:v>22.0</c:v>
                </c:pt>
                <c:pt idx="66">
                  <c:v>22.41</c:v>
                </c:pt>
                <c:pt idx="67">
                  <c:v>22.51</c:v>
                </c:pt>
                <c:pt idx="68">
                  <c:v>22.52</c:v>
                </c:pt>
                <c:pt idx="69">
                  <c:v>22.64</c:v>
                </c:pt>
                <c:pt idx="70">
                  <c:v>23.33000000000001</c:v>
                </c:pt>
                <c:pt idx="71">
                  <c:v>23.36</c:v>
                </c:pt>
                <c:pt idx="72">
                  <c:v>23.56</c:v>
                </c:pt>
                <c:pt idx="73">
                  <c:v>23.58</c:v>
                </c:pt>
                <c:pt idx="74">
                  <c:v>24.63000000000003</c:v>
                </c:pt>
                <c:pt idx="75">
                  <c:v>24.89</c:v>
                </c:pt>
                <c:pt idx="76">
                  <c:v>25.87</c:v>
                </c:pt>
                <c:pt idx="77">
                  <c:v>25.93999999999999</c:v>
                </c:pt>
                <c:pt idx="78">
                  <c:v>27.0</c:v>
                </c:pt>
                <c:pt idx="79">
                  <c:v>27.91999999999999</c:v>
                </c:pt>
                <c:pt idx="80">
                  <c:v>28.23</c:v>
                </c:pt>
                <c:pt idx="81">
                  <c:v>28.25999999999999</c:v>
                </c:pt>
                <c:pt idx="82">
                  <c:v>28.77999999999999</c:v>
                </c:pt>
                <c:pt idx="83">
                  <c:v>30.47</c:v>
                </c:pt>
                <c:pt idx="84">
                  <c:v>31.43999999999999</c:v>
                </c:pt>
                <c:pt idx="85">
                  <c:v>31.5</c:v>
                </c:pt>
                <c:pt idx="86">
                  <c:v>34.29000000000001</c:v>
                </c:pt>
                <c:pt idx="87">
                  <c:v>35.48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6924616"/>
        <c:axId val="2077509080"/>
      </c:barChart>
      <c:catAx>
        <c:axId val="2076924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Hospital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2077509080"/>
        <c:crosses val="autoZero"/>
        <c:auto val="1"/>
        <c:lblAlgn val="ctr"/>
        <c:lblOffset val="100"/>
        <c:tickLblSkip val="1"/>
        <c:noMultiLvlLbl val="0"/>
      </c:catAx>
      <c:valAx>
        <c:axId val="2077509080"/>
        <c:scaling>
          <c:orientation val="minMax"/>
          <c:max val="5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women (%)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076924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51751404560612"/>
          <c:y val="0.0264226370681643"/>
          <c:w val="0.921850292499339"/>
          <c:h val="0.8928089053379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DataByLOC!$J$1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numRef>
              <c:f>DataByLOC!$I$2:$I$89</c:f>
              <c:numCache>
                <c:formatCode>General</c:formatCode>
                <c:ptCount val="8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</c:numCache>
            </c:numRef>
          </c:cat>
          <c:val>
            <c:numRef>
              <c:f>DataByLOC!$J$2:$J$89</c:f>
              <c:numCache>
                <c:formatCode>0.0</c:formatCode>
                <c:ptCount val="88"/>
                <c:pt idx="0">
                  <c:v>0.0</c:v>
                </c:pt>
                <c:pt idx="1">
                  <c:v>0.0</c:v>
                </c:pt>
                <c:pt idx="2">
                  <c:v>5.22</c:v>
                </c:pt>
                <c:pt idx="3">
                  <c:v>0.0</c:v>
                </c:pt>
                <c:pt idx="4">
                  <c:v>6.4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11.55</c:v>
                </c:pt>
                <c:pt idx="14">
                  <c:v>11.81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14.35000000000002</c:v>
                </c:pt>
                <c:pt idx="20">
                  <c:v>14.37000000000001</c:v>
                </c:pt>
                <c:pt idx="21">
                  <c:v>0.0</c:v>
                </c:pt>
                <c:pt idx="22">
                  <c:v>14.5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15.5</c:v>
                </c:pt>
                <c:pt idx="32">
                  <c:v>0.0</c:v>
                </c:pt>
                <c:pt idx="33">
                  <c:v>15.89</c:v>
                </c:pt>
                <c:pt idx="34">
                  <c:v>16.09</c:v>
                </c:pt>
                <c:pt idx="35">
                  <c:v>0.0</c:v>
                </c:pt>
                <c:pt idx="36">
                  <c:v>0.0</c:v>
                </c:pt>
                <c:pt idx="37">
                  <c:v>17.15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17.64</c:v>
                </c:pt>
                <c:pt idx="42">
                  <c:v>0.0</c:v>
                </c:pt>
                <c:pt idx="43">
                  <c:v>18.04</c:v>
                </c:pt>
                <c:pt idx="44">
                  <c:v>18.18</c:v>
                </c:pt>
                <c:pt idx="45">
                  <c:v>0.0</c:v>
                </c:pt>
                <c:pt idx="46">
                  <c:v>18.31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19.42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19.73999999999999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22.0</c:v>
                </c:pt>
                <c:pt idx="66">
                  <c:v>22.41</c:v>
                </c:pt>
                <c:pt idx="67">
                  <c:v>0.0</c:v>
                </c:pt>
                <c:pt idx="68">
                  <c:v>22.52</c:v>
                </c:pt>
                <c:pt idx="69">
                  <c:v>22.64</c:v>
                </c:pt>
                <c:pt idx="70">
                  <c:v>23.33000000000001</c:v>
                </c:pt>
                <c:pt idx="71">
                  <c:v>23.36</c:v>
                </c:pt>
                <c:pt idx="72">
                  <c:v>0.0</c:v>
                </c:pt>
                <c:pt idx="73">
                  <c:v>23.58</c:v>
                </c:pt>
                <c:pt idx="74">
                  <c:v>24.63000000000003</c:v>
                </c:pt>
                <c:pt idx="75">
                  <c:v>24.89</c:v>
                </c:pt>
                <c:pt idx="76">
                  <c:v>0.0</c:v>
                </c:pt>
                <c:pt idx="77">
                  <c:v>25.93999999999999</c:v>
                </c:pt>
                <c:pt idx="78">
                  <c:v>27.0</c:v>
                </c:pt>
                <c:pt idx="79">
                  <c:v>27.91999999999999</c:v>
                </c:pt>
                <c:pt idx="80">
                  <c:v>28.23</c:v>
                </c:pt>
                <c:pt idx="81">
                  <c:v>28.25999999999999</c:v>
                </c:pt>
                <c:pt idx="82">
                  <c:v>28.77999999999999</c:v>
                </c:pt>
                <c:pt idx="83">
                  <c:v>30.47</c:v>
                </c:pt>
                <c:pt idx="84">
                  <c:v>31.43999999999999</c:v>
                </c:pt>
                <c:pt idx="85">
                  <c:v>31.5</c:v>
                </c:pt>
                <c:pt idx="86">
                  <c:v>34.29000000000001</c:v>
                </c:pt>
                <c:pt idx="87">
                  <c:v>35.48</c:v>
                </c:pt>
              </c:numCache>
            </c:numRef>
          </c:val>
        </c:ser>
        <c:ser>
          <c:idx val="2"/>
          <c:order val="1"/>
          <c:tx>
            <c:strRef>
              <c:f>DataByLOC!$K$1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DataByLOC!$I$2:$I$89</c:f>
              <c:numCache>
                <c:formatCode>General</c:formatCode>
                <c:ptCount val="8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</c:numCache>
            </c:numRef>
          </c:cat>
          <c:val>
            <c:numRef>
              <c:f>DataByLOC!$K$2:$K$89</c:f>
              <c:numCache>
                <c:formatCode>0.0</c:formatCode>
                <c:ptCount val="88"/>
                <c:pt idx="0">
                  <c:v>4.52</c:v>
                </c:pt>
                <c:pt idx="1">
                  <c:v>4.84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7.91</c:v>
                </c:pt>
                <c:pt idx="6">
                  <c:v>8.16</c:v>
                </c:pt>
                <c:pt idx="7">
                  <c:v>8.27</c:v>
                </c:pt>
                <c:pt idx="8">
                  <c:v>8.66</c:v>
                </c:pt>
                <c:pt idx="9">
                  <c:v>9.360000000000004</c:v>
                </c:pt>
                <c:pt idx="10">
                  <c:v>0.0</c:v>
                </c:pt>
                <c:pt idx="11">
                  <c:v>10.77</c:v>
                </c:pt>
                <c:pt idx="12">
                  <c:v>11.03</c:v>
                </c:pt>
                <c:pt idx="13">
                  <c:v>0.0</c:v>
                </c:pt>
                <c:pt idx="14">
                  <c:v>0.0</c:v>
                </c:pt>
                <c:pt idx="15">
                  <c:v>11.96</c:v>
                </c:pt>
                <c:pt idx="16">
                  <c:v>0.0</c:v>
                </c:pt>
                <c:pt idx="17">
                  <c:v>13.92</c:v>
                </c:pt>
                <c:pt idx="18">
                  <c:v>14.34</c:v>
                </c:pt>
                <c:pt idx="19">
                  <c:v>0.0</c:v>
                </c:pt>
                <c:pt idx="20">
                  <c:v>0.0</c:v>
                </c:pt>
                <c:pt idx="21">
                  <c:v>14.42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14.99</c:v>
                </c:pt>
                <c:pt idx="27">
                  <c:v>15.15</c:v>
                </c:pt>
                <c:pt idx="28">
                  <c:v>15.21</c:v>
                </c:pt>
                <c:pt idx="29">
                  <c:v>0.0</c:v>
                </c:pt>
                <c:pt idx="30">
                  <c:v>15.35000000000002</c:v>
                </c:pt>
                <c:pt idx="31">
                  <c:v>0.0</c:v>
                </c:pt>
                <c:pt idx="32">
                  <c:v>15.8</c:v>
                </c:pt>
                <c:pt idx="33">
                  <c:v>0.0</c:v>
                </c:pt>
                <c:pt idx="34">
                  <c:v>0.0</c:v>
                </c:pt>
                <c:pt idx="35">
                  <c:v>16.11000000000003</c:v>
                </c:pt>
                <c:pt idx="36">
                  <c:v>17.1</c:v>
                </c:pt>
                <c:pt idx="37">
                  <c:v>0.0</c:v>
                </c:pt>
                <c:pt idx="38">
                  <c:v>17.17000000000001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18.87</c:v>
                </c:pt>
                <c:pt idx="50">
                  <c:v>0.0</c:v>
                </c:pt>
                <c:pt idx="51">
                  <c:v>19.09</c:v>
                </c:pt>
                <c:pt idx="52">
                  <c:v>19.4</c:v>
                </c:pt>
                <c:pt idx="53">
                  <c:v>0.0</c:v>
                </c:pt>
                <c:pt idx="54">
                  <c:v>0.0</c:v>
                </c:pt>
                <c:pt idx="55">
                  <c:v>19.54</c:v>
                </c:pt>
                <c:pt idx="56">
                  <c:v>19.63000000000003</c:v>
                </c:pt>
                <c:pt idx="57">
                  <c:v>0.0</c:v>
                </c:pt>
                <c:pt idx="58">
                  <c:v>20.14</c:v>
                </c:pt>
                <c:pt idx="59">
                  <c:v>20.51</c:v>
                </c:pt>
                <c:pt idx="60">
                  <c:v>20.9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22.51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23.56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25.87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</c:numCache>
            </c:numRef>
          </c:val>
        </c:ser>
        <c:ser>
          <c:idx val="3"/>
          <c:order val="2"/>
          <c:tx>
            <c:strRef>
              <c:f>DataByLOC!$L$1</c:f>
              <c:strCache>
                <c:ptCount val="1"/>
                <c:pt idx="0">
                  <c:v>2+</c:v>
                </c:pt>
              </c:strCache>
            </c:strRef>
          </c:tx>
          <c:invertIfNegative val="0"/>
          <c:cat>
            <c:numRef>
              <c:f>DataByLOC!$I$2:$I$89</c:f>
              <c:numCache>
                <c:formatCode>General</c:formatCode>
                <c:ptCount val="8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</c:numCache>
            </c:numRef>
          </c:cat>
          <c:val>
            <c:numRef>
              <c:f>DataByLOC!$L$2:$L$89</c:f>
              <c:numCache>
                <c:formatCode>0.0</c:formatCode>
                <c:ptCount val="8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13.56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14.92</c:v>
                </c:pt>
                <c:pt idx="25">
                  <c:v>14.97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15.33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18.2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19.53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21.05</c:v>
                </c:pt>
                <c:pt idx="62">
                  <c:v>0.0</c:v>
                </c:pt>
                <c:pt idx="63">
                  <c:v>21.53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</c:numCache>
            </c:numRef>
          </c:val>
        </c:ser>
        <c:ser>
          <c:idx val="4"/>
          <c:order val="3"/>
          <c:tx>
            <c:strRef>
              <c:f>DataByLOC!$M$1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DataByLOC!$I$2:$I$89</c:f>
              <c:numCache>
                <c:formatCode>General</c:formatCode>
                <c:ptCount val="8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</c:numCache>
            </c:numRef>
          </c:cat>
          <c:val>
            <c:numRef>
              <c:f>DataByLOC!$M$2:$M$89</c:f>
              <c:numCache>
                <c:formatCode>0.0</c:formatCode>
                <c:ptCount val="8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6.31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9.58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17.5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19.02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21.31000000000003</c:v>
                </c:pt>
                <c:pt idx="63">
                  <c:v>0.0</c:v>
                </c:pt>
                <c:pt idx="64">
                  <c:v>21.65000000000003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</c:numCache>
            </c:numRef>
          </c:val>
        </c:ser>
        <c:ser>
          <c:idx val="0"/>
          <c:order val="4"/>
          <c:tx>
            <c:strRef>
              <c:f>DataByLOC!$N$1</c:f>
              <c:strCache>
                <c:ptCount val="1"/>
                <c:pt idx="0">
                  <c:v>3 mod'd</c:v>
                </c:pt>
              </c:strCache>
            </c:strRef>
          </c:tx>
          <c:invertIfNegative val="0"/>
          <c:cat>
            <c:numRef>
              <c:f>DataByLOC!$I$2:$I$89</c:f>
              <c:numCache>
                <c:formatCode>General</c:formatCode>
                <c:ptCount val="8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</c:numCache>
            </c:numRef>
          </c:cat>
          <c:val>
            <c:numRef>
              <c:f>DataByLOC!$N$2:$N$89</c:f>
              <c:numCache>
                <c:formatCode>0.0</c:formatCode>
                <c:ptCount val="8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14.86000000000002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17.36</c:v>
                </c:pt>
                <c:pt idx="40">
                  <c:v>0.0</c:v>
                </c:pt>
                <c:pt idx="41">
                  <c:v>0.0</c:v>
                </c:pt>
                <c:pt idx="42">
                  <c:v>18.01000000000001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18.63000000000003</c:v>
                </c:pt>
                <c:pt idx="48">
                  <c:v>18.71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2154280"/>
        <c:axId val="2132157256"/>
      </c:barChart>
      <c:lineChart>
        <c:grouping val="standard"/>
        <c:varyColors val="0"/>
        <c:ser>
          <c:idx val="5"/>
          <c:order val="5"/>
          <c:tx>
            <c:v>Provincial Rate</c:v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val>
            <c:numRef>
              <c:f>DataByLOC!$H$2:$H$89</c:f>
              <c:numCache>
                <c:formatCode>General</c:formatCode>
                <c:ptCount val="88"/>
                <c:pt idx="0">
                  <c:v>17.0</c:v>
                </c:pt>
                <c:pt idx="1">
                  <c:v>17.0</c:v>
                </c:pt>
                <c:pt idx="2">
                  <c:v>17.0</c:v>
                </c:pt>
                <c:pt idx="3">
                  <c:v>17.0</c:v>
                </c:pt>
                <c:pt idx="4">
                  <c:v>17.0</c:v>
                </c:pt>
                <c:pt idx="5">
                  <c:v>17.0</c:v>
                </c:pt>
                <c:pt idx="6">
                  <c:v>17.0</c:v>
                </c:pt>
                <c:pt idx="7">
                  <c:v>17.0</c:v>
                </c:pt>
                <c:pt idx="8">
                  <c:v>17.0</c:v>
                </c:pt>
                <c:pt idx="9">
                  <c:v>17.0</c:v>
                </c:pt>
                <c:pt idx="10">
                  <c:v>17.0</c:v>
                </c:pt>
                <c:pt idx="11">
                  <c:v>17.0</c:v>
                </c:pt>
                <c:pt idx="12">
                  <c:v>17.0</c:v>
                </c:pt>
                <c:pt idx="13">
                  <c:v>17.0</c:v>
                </c:pt>
                <c:pt idx="14">
                  <c:v>17.0</c:v>
                </c:pt>
                <c:pt idx="15">
                  <c:v>17.0</c:v>
                </c:pt>
                <c:pt idx="16">
                  <c:v>17.0</c:v>
                </c:pt>
                <c:pt idx="17">
                  <c:v>17.0</c:v>
                </c:pt>
                <c:pt idx="18">
                  <c:v>17.0</c:v>
                </c:pt>
                <c:pt idx="19">
                  <c:v>17.0</c:v>
                </c:pt>
                <c:pt idx="20">
                  <c:v>17.0</c:v>
                </c:pt>
                <c:pt idx="21">
                  <c:v>17.0</c:v>
                </c:pt>
                <c:pt idx="22">
                  <c:v>17.0</c:v>
                </c:pt>
                <c:pt idx="23">
                  <c:v>17.0</c:v>
                </c:pt>
                <c:pt idx="24">
                  <c:v>17.0</c:v>
                </c:pt>
                <c:pt idx="25">
                  <c:v>17.0</c:v>
                </c:pt>
                <c:pt idx="26">
                  <c:v>17.0</c:v>
                </c:pt>
                <c:pt idx="27">
                  <c:v>17.0</c:v>
                </c:pt>
                <c:pt idx="28">
                  <c:v>17.0</c:v>
                </c:pt>
                <c:pt idx="29">
                  <c:v>17.0</c:v>
                </c:pt>
                <c:pt idx="30">
                  <c:v>17.0</c:v>
                </c:pt>
                <c:pt idx="31">
                  <c:v>17.0</c:v>
                </c:pt>
                <c:pt idx="32">
                  <c:v>17.0</c:v>
                </c:pt>
                <c:pt idx="33">
                  <c:v>17.0</c:v>
                </c:pt>
                <c:pt idx="34">
                  <c:v>17.0</c:v>
                </c:pt>
                <c:pt idx="35">
                  <c:v>17.0</c:v>
                </c:pt>
                <c:pt idx="36">
                  <c:v>17.0</c:v>
                </c:pt>
                <c:pt idx="37">
                  <c:v>17.0</c:v>
                </c:pt>
                <c:pt idx="38">
                  <c:v>17.0</c:v>
                </c:pt>
                <c:pt idx="39">
                  <c:v>17.0</c:v>
                </c:pt>
                <c:pt idx="40">
                  <c:v>17.0</c:v>
                </c:pt>
                <c:pt idx="41">
                  <c:v>17.0</c:v>
                </c:pt>
                <c:pt idx="42">
                  <c:v>17.0</c:v>
                </c:pt>
                <c:pt idx="43">
                  <c:v>17.0</c:v>
                </c:pt>
                <c:pt idx="44">
                  <c:v>17.0</c:v>
                </c:pt>
                <c:pt idx="45">
                  <c:v>17.0</c:v>
                </c:pt>
                <c:pt idx="46">
                  <c:v>17.0</c:v>
                </c:pt>
                <c:pt idx="47">
                  <c:v>17.0</c:v>
                </c:pt>
                <c:pt idx="48">
                  <c:v>17.0</c:v>
                </c:pt>
                <c:pt idx="49">
                  <c:v>17.0</c:v>
                </c:pt>
                <c:pt idx="50">
                  <c:v>17.0</c:v>
                </c:pt>
                <c:pt idx="51">
                  <c:v>17.0</c:v>
                </c:pt>
                <c:pt idx="52">
                  <c:v>17.0</c:v>
                </c:pt>
                <c:pt idx="53">
                  <c:v>17.0</c:v>
                </c:pt>
                <c:pt idx="54">
                  <c:v>17.0</c:v>
                </c:pt>
                <c:pt idx="55">
                  <c:v>17.0</c:v>
                </c:pt>
                <c:pt idx="56">
                  <c:v>17.0</c:v>
                </c:pt>
                <c:pt idx="57">
                  <c:v>17.0</c:v>
                </c:pt>
                <c:pt idx="58">
                  <c:v>17.0</c:v>
                </c:pt>
                <c:pt idx="59">
                  <c:v>17.0</c:v>
                </c:pt>
                <c:pt idx="60">
                  <c:v>17.0</c:v>
                </c:pt>
                <c:pt idx="61">
                  <c:v>17.0</c:v>
                </c:pt>
                <c:pt idx="62">
                  <c:v>17.0</c:v>
                </c:pt>
                <c:pt idx="63">
                  <c:v>17.0</c:v>
                </c:pt>
                <c:pt idx="64">
                  <c:v>17.0</c:v>
                </c:pt>
                <c:pt idx="65">
                  <c:v>17.0</c:v>
                </c:pt>
                <c:pt idx="66">
                  <c:v>17.0</c:v>
                </c:pt>
                <c:pt idx="67">
                  <c:v>17.0</c:v>
                </c:pt>
                <c:pt idx="68">
                  <c:v>17.0</c:v>
                </c:pt>
                <c:pt idx="69">
                  <c:v>17.0</c:v>
                </c:pt>
                <c:pt idx="70">
                  <c:v>17.0</c:v>
                </c:pt>
                <c:pt idx="71">
                  <c:v>17.0</c:v>
                </c:pt>
                <c:pt idx="72">
                  <c:v>17.0</c:v>
                </c:pt>
                <c:pt idx="73">
                  <c:v>17.0</c:v>
                </c:pt>
                <c:pt idx="74">
                  <c:v>17.0</c:v>
                </c:pt>
                <c:pt idx="75">
                  <c:v>17.0</c:v>
                </c:pt>
                <c:pt idx="76">
                  <c:v>17.0</c:v>
                </c:pt>
                <c:pt idx="77">
                  <c:v>17.0</c:v>
                </c:pt>
                <c:pt idx="78">
                  <c:v>17.0</c:v>
                </c:pt>
                <c:pt idx="79">
                  <c:v>17.0</c:v>
                </c:pt>
                <c:pt idx="80">
                  <c:v>17.0</c:v>
                </c:pt>
                <c:pt idx="81">
                  <c:v>17.0</c:v>
                </c:pt>
                <c:pt idx="82">
                  <c:v>17.0</c:v>
                </c:pt>
                <c:pt idx="83">
                  <c:v>17.0</c:v>
                </c:pt>
                <c:pt idx="84">
                  <c:v>17.0</c:v>
                </c:pt>
                <c:pt idx="85">
                  <c:v>17.0</c:v>
                </c:pt>
                <c:pt idx="86">
                  <c:v>17.0</c:v>
                </c:pt>
                <c:pt idx="87">
                  <c:v>17.0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154280"/>
        <c:axId val="2132157256"/>
      </c:lineChart>
      <c:catAx>
        <c:axId val="213215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2157256"/>
        <c:crosses val="autoZero"/>
        <c:auto val="1"/>
        <c:lblAlgn val="ctr"/>
        <c:lblOffset val="100"/>
        <c:noMultiLvlLbl val="0"/>
      </c:catAx>
      <c:valAx>
        <c:axId val="2132157256"/>
        <c:scaling>
          <c:orientation val="minMax"/>
          <c:max val="5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Rate of CS (%)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132154280"/>
        <c:crosses val="autoZero"/>
        <c:crossBetween val="between"/>
        <c:majorUnit val="20.0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5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'By LHINGraph&amp;Table'!$I$23:$J$23</c:f>
              <c:strCache>
                <c:ptCount val="1"/>
                <c:pt idx="0">
                  <c:v>Robson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'By LHINGraph&amp;Table'!$J$25:$J$65</c:f>
              <c:numCache>
                <c:formatCode>General</c:formatCode>
                <c:ptCount val="14"/>
                <c:pt idx="0">
                  <c:v>10.9</c:v>
                </c:pt>
                <c:pt idx="1">
                  <c:v>6.6</c:v>
                </c:pt>
                <c:pt idx="2">
                  <c:v>12.4</c:v>
                </c:pt>
                <c:pt idx="3">
                  <c:v>12.4</c:v>
                </c:pt>
                <c:pt idx="4">
                  <c:v>16.2</c:v>
                </c:pt>
                <c:pt idx="5">
                  <c:v>10.0</c:v>
                </c:pt>
                <c:pt idx="6">
                  <c:v>13.2</c:v>
                </c:pt>
                <c:pt idx="7">
                  <c:v>13.5</c:v>
                </c:pt>
                <c:pt idx="8">
                  <c:v>14.1</c:v>
                </c:pt>
                <c:pt idx="9">
                  <c:v>14.1</c:v>
                </c:pt>
                <c:pt idx="10">
                  <c:v>9.700000000000001</c:v>
                </c:pt>
                <c:pt idx="11">
                  <c:v>14.4</c:v>
                </c:pt>
                <c:pt idx="12">
                  <c:v>12.1</c:v>
                </c:pt>
                <c:pt idx="13">
                  <c:v>14.5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32208600"/>
        <c:axId val="2132214376"/>
      </c:barChart>
      <c:catAx>
        <c:axId val="2132208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Local Health</a:t>
                </a:r>
                <a:r>
                  <a:rPr lang="en-CA" baseline="0" dirty="0" smtClean="0"/>
                  <a:t> Integration Network (LHIN)</a:t>
                </a:r>
                <a:endParaRPr lang="en-CA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2132214376"/>
        <c:crosses val="autoZero"/>
        <c:auto val="1"/>
        <c:lblAlgn val="ctr"/>
        <c:lblOffset val="100"/>
        <c:noMultiLvlLbl val="0"/>
      </c:catAx>
      <c:valAx>
        <c:axId val="2132214376"/>
        <c:scaling>
          <c:orientation val="minMax"/>
          <c:max val="5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00" b="1" i="0" kern="1200" baseline="0" dirty="0" smtClean="0">
                    <a:solidFill>
                      <a:srgbClr val="000000"/>
                    </a:solidFill>
                  </a:rPr>
                  <a:t>Percent of Women (%)</a:t>
                </a:r>
                <a:endParaRPr lang="en-CA" sz="1000" b="1" i="0" kern="1200" baseline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2132208600"/>
        <c:crosses val="autoZero"/>
        <c:crossBetween val="between"/>
        <c:majorUnit val="25.0"/>
      </c:valAx>
    </c:plotArea>
    <c:legend>
      <c:legendPos val="b"/>
      <c:layout>
        <c:manualLayout>
          <c:xMode val="edge"/>
          <c:yMode val="edge"/>
          <c:x val="0.457002153582024"/>
          <c:y val="0.926515692522733"/>
          <c:w val="0.152201831992799"/>
          <c:h val="0.05255077925882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24F5A-6F8B-E641-93C1-C9A084F03DC8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87366A38-65EA-5B42-962B-AE12FE1A1777}">
      <dgm:prSet phldrT="[Text]"/>
      <dgm:spPr/>
      <dgm:t>
        <a:bodyPr/>
        <a:lstStyle/>
        <a:p>
          <a:r>
            <a:rPr lang="en-US" dirty="0" smtClean="0"/>
            <a:t>Provide the change</a:t>
          </a:r>
          <a:endParaRPr lang="en-US" dirty="0"/>
        </a:p>
      </dgm:t>
    </dgm:pt>
    <dgm:pt modelId="{324ADD5A-80A9-274C-8B3D-DB83CBB9DF9A}" type="parTrans" cxnId="{81AA5DE0-DCFF-E349-B7C9-CC468646BC38}">
      <dgm:prSet/>
      <dgm:spPr/>
    </dgm:pt>
    <dgm:pt modelId="{23C08FAA-3983-304D-B092-95D51EE46641}" type="sibTrans" cxnId="{81AA5DE0-DCFF-E349-B7C9-CC468646BC38}">
      <dgm:prSet/>
      <dgm:spPr/>
      <dgm:t>
        <a:bodyPr/>
        <a:lstStyle/>
        <a:p>
          <a:endParaRPr lang="en-US"/>
        </a:p>
      </dgm:t>
    </dgm:pt>
    <dgm:pt modelId="{A668CFAA-0DEF-3A41-B4D8-47F95BD6D40A}">
      <dgm:prSet phldrT="[Text]"/>
      <dgm:spPr/>
      <dgm:t>
        <a:bodyPr/>
        <a:lstStyle/>
        <a:p>
          <a:r>
            <a:rPr lang="en-US" dirty="0" smtClean="0"/>
            <a:t>Drive change through innovation, spread and scale</a:t>
          </a:r>
          <a:endParaRPr lang="en-US" dirty="0"/>
        </a:p>
      </dgm:t>
    </dgm:pt>
    <dgm:pt modelId="{5CB457BC-AF84-764B-B0AC-B7F46769321E}" type="parTrans" cxnId="{050DC7DA-D3EE-AD45-9A6B-A2DE7C3C2F58}">
      <dgm:prSet/>
      <dgm:spPr/>
    </dgm:pt>
    <dgm:pt modelId="{43ED60F6-928F-A046-A0B1-BA6E522F3C98}" type="sibTrans" cxnId="{050DC7DA-D3EE-AD45-9A6B-A2DE7C3C2F58}">
      <dgm:prSet/>
      <dgm:spPr/>
      <dgm:t>
        <a:bodyPr/>
        <a:lstStyle/>
        <a:p>
          <a:endParaRPr lang="en-US"/>
        </a:p>
      </dgm:t>
    </dgm:pt>
    <dgm:pt modelId="{C08DD66E-E2D3-C94E-A952-66C109710D89}">
      <dgm:prSet phldrT="[Text]"/>
      <dgm:spPr/>
      <dgm:t>
        <a:bodyPr/>
        <a:lstStyle/>
        <a:p>
          <a:r>
            <a:rPr lang="en-US" dirty="0" smtClean="0"/>
            <a:t>Monitor and Report</a:t>
          </a:r>
          <a:endParaRPr lang="en-US" dirty="0"/>
        </a:p>
      </dgm:t>
    </dgm:pt>
    <dgm:pt modelId="{7B64A766-2816-E248-A9FB-D23F9989141A}" type="parTrans" cxnId="{622DDB84-FFD1-3048-A6C7-C1B6FAE50F38}">
      <dgm:prSet/>
      <dgm:spPr/>
    </dgm:pt>
    <dgm:pt modelId="{80F92ABB-7EAC-AE47-B616-02157C14325C}" type="sibTrans" cxnId="{622DDB84-FFD1-3048-A6C7-C1B6FAE50F38}">
      <dgm:prSet/>
      <dgm:spPr/>
    </dgm:pt>
    <dgm:pt modelId="{60529AA1-98B3-6043-84A4-A1E8B6342563}" type="pres">
      <dgm:prSet presAssocID="{2AE24F5A-6F8B-E641-93C1-C9A084F03DC8}" presName="Name0" presStyleCnt="0">
        <dgm:presLayoutVars>
          <dgm:dir/>
          <dgm:resizeHandles val="exact"/>
        </dgm:presLayoutVars>
      </dgm:prSet>
      <dgm:spPr/>
    </dgm:pt>
    <dgm:pt modelId="{AD06448F-29C1-5C4F-83DB-F0F199F4ADC8}" type="pres">
      <dgm:prSet presAssocID="{87366A38-65EA-5B42-962B-AE12FE1A17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BC5C8-59B7-DF41-976F-149668A5923B}" type="pres">
      <dgm:prSet presAssocID="{23C08FAA-3983-304D-B092-95D51EE4664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DF4FD61-5D34-6E40-906A-EA37D4A8B039}" type="pres">
      <dgm:prSet presAssocID="{23C08FAA-3983-304D-B092-95D51EE4664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E951E98-8AFB-7E43-BAD6-A162E15356F8}" type="pres">
      <dgm:prSet presAssocID="{A668CFAA-0DEF-3A41-B4D8-47F95BD6D4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021DC-480B-2B44-9B1A-9CCA7136834A}" type="pres">
      <dgm:prSet presAssocID="{43ED60F6-928F-A046-A0B1-BA6E522F3C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250F56A-E18E-BD40-83C2-C969389A989B}" type="pres">
      <dgm:prSet presAssocID="{43ED60F6-928F-A046-A0B1-BA6E522F3C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DBD4CE1-E6C3-2341-960A-65CBC52C7E8B}" type="pres">
      <dgm:prSet presAssocID="{C08DD66E-E2D3-C94E-A952-66C109710D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0DC7DA-D3EE-AD45-9A6B-A2DE7C3C2F58}" srcId="{2AE24F5A-6F8B-E641-93C1-C9A084F03DC8}" destId="{A668CFAA-0DEF-3A41-B4D8-47F95BD6D40A}" srcOrd="1" destOrd="0" parTransId="{5CB457BC-AF84-764B-B0AC-B7F46769321E}" sibTransId="{43ED60F6-928F-A046-A0B1-BA6E522F3C98}"/>
    <dgm:cxn modelId="{6E2B44CD-7DC8-EC4B-BF02-62A749982486}" type="presOf" srcId="{23C08FAA-3983-304D-B092-95D51EE46641}" destId="{C53BC5C8-59B7-DF41-976F-149668A5923B}" srcOrd="0" destOrd="0" presId="urn:microsoft.com/office/officeart/2005/8/layout/process1"/>
    <dgm:cxn modelId="{691457FF-E354-0C4F-BBB9-5183D3A79A4A}" type="presOf" srcId="{A668CFAA-0DEF-3A41-B4D8-47F95BD6D40A}" destId="{1E951E98-8AFB-7E43-BAD6-A162E15356F8}" srcOrd="0" destOrd="0" presId="urn:microsoft.com/office/officeart/2005/8/layout/process1"/>
    <dgm:cxn modelId="{BF0C579E-8468-6448-B0B6-7D92F66E3D8F}" type="presOf" srcId="{C08DD66E-E2D3-C94E-A952-66C109710D89}" destId="{3DBD4CE1-E6C3-2341-960A-65CBC52C7E8B}" srcOrd="0" destOrd="0" presId="urn:microsoft.com/office/officeart/2005/8/layout/process1"/>
    <dgm:cxn modelId="{1E386F4C-E784-E54B-9043-4DB94FD8F40A}" type="presOf" srcId="{43ED60F6-928F-A046-A0B1-BA6E522F3C98}" destId="{8250F56A-E18E-BD40-83C2-C969389A989B}" srcOrd="1" destOrd="0" presId="urn:microsoft.com/office/officeart/2005/8/layout/process1"/>
    <dgm:cxn modelId="{5E50E5D6-752B-1644-99C6-9E23B699C004}" type="presOf" srcId="{2AE24F5A-6F8B-E641-93C1-C9A084F03DC8}" destId="{60529AA1-98B3-6043-84A4-A1E8B6342563}" srcOrd="0" destOrd="0" presId="urn:microsoft.com/office/officeart/2005/8/layout/process1"/>
    <dgm:cxn modelId="{0391E22F-7247-3C47-9EFB-45B5FCBCB59F}" type="presOf" srcId="{23C08FAA-3983-304D-B092-95D51EE46641}" destId="{6DF4FD61-5D34-6E40-906A-EA37D4A8B039}" srcOrd="1" destOrd="0" presId="urn:microsoft.com/office/officeart/2005/8/layout/process1"/>
    <dgm:cxn modelId="{81AA5DE0-DCFF-E349-B7C9-CC468646BC38}" srcId="{2AE24F5A-6F8B-E641-93C1-C9A084F03DC8}" destId="{87366A38-65EA-5B42-962B-AE12FE1A1777}" srcOrd="0" destOrd="0" parTransId="{324ADD5A-80A9-274C-8B3D-DB83CBB9DF9A}" sibTransId="{23C08FAA-3983-304D-B092-95D51EE46641}"/>
    <dgm:cxn modelId="{622DDB84-FFD1-3048-A6C7-C1B6FAE50F38}" srcId="{2AE24F5A-6F8B-E641-93C1-C9A084F03DC8}" destId="{C08DD66E-E2D3-C94E-A952-66C109710D89}" srcOrd="2" destOrd="0" parTransId="{7B64A766-2816-E248-A9FB-D23F9989141A}" sibTransId="{80F92ABB-7EAC-AE47-B616-02157C14325C}"/>
    <dgm:cxn modelId="{4D1530C1-8AE6-6A4D-9651-C4C1C45C2229}" type="presOf" srcId="{87366A38-65EA-5B42-962B-AE12FE1A1777}" destId="{AD06448F-29C1-5C4F-83DB-F0F199F4ADC8}" srcOrd="0" destOrd="0" presId="urn:microsoft.com/office/officeart/2005/8/layout/process1"/>
    <dgm:cxn modelId="{23513BCA-3803-9048-8D83-8FC98E10AE2E}" type="presOf" srcId="{43ED60F6-928F-A046-A0B1-BA6E522F3C98}" destId="{6E0021DC-480B-2B44-9B1A-9CCA7136834A}" srcOrd="0" destOrd="0" presId="urn:microsoft.com/office/officeart/2005/8/layout/process1"/>
    <dgm:cxn modelId="{E1920127-B079-B54D-9D84-12A9B0CE19B3}" type="presParOf" srcId="{60529AA1-98B3-6043-84A4-A1E8B6342563}" destId="{AD06448F-29C1-5C4F-83DB-F0F199F4ADC8}" srcOrd="0" destOrd="0" presId="urn:microsoft.com/office/officeart/2005/8/layout/process1"/>
    <dgm:cxn modelId="{CEE9BF75-90D2-554F-966F-DF3E76BCD657}" type="presParOf" srcId="{60529AA1-98B3-6043-84A4-A1E8B6342563}" destId="{C53BC5C8-59B7-DF41-976F-149668A5923B}" srcOrd="1" destOrd="0" presId="urn:microsoft.com/office/officeart/2005/8/layout/process1"/>
    <dgm:cxn modelId="{1C3E4B52-D099-4D41-B704-394DAF6D0F93}" type="presParOf" srcId="{C53BC5C8-59B7-DF41-976F-149668A5923B}" destId="{6DF4FD61-5D34-6E40-906A-EA37D4A8B039}" srcOrd="0" destOrd="0" presId="urn:microsoft.com/office/officeart/2005/8/layout/process1"/>
    <dgm:cxn modelId="{134C8607-D8DB-5F4E-952C-125D827E0679}" type="presParOf" srcId="{60529AA1-98B3-6043-84A4-A1E8B6342563}" destId="{1E951E98-8AFB-7E43-BAD6-A162E15356F8}" srcOrd="2" destOrd="0" presId="urn:microsoft.com/office/officeart/2005/8/layout/process1"/>
    <dgm:cxn modelId="{84B06FEF-555E-414C-8779-840102F88F4B}" type="presParOf" srcId="{60529AA1-98B3-6043-84A4-A1E8B6342563}" destId="{6E0021DC-480B-2B44-9B1A-9CCA7136834A}" srcOrd="3" destOrd="0" presId="urn:microsoft.com/office/officeart/2005/8/layout/process1"/>
    <dgm:cxn modelId="{5A8D92C9-D6EF-DB42-8131-E52C0FAD904C}" type="presParOf" srcId="{6E0021DC-480B-2B44-9B1A-9CCA7136834A}" destId="{8250F56A-E18E-BD40-83C2-C969389A989B}" srcOrd="0" destOrd="0" presId="urn:microsoft.com/office/officeart/2005/8/layout/process1"/>
    <dgm:cxn modelId="{FDCFEEDB-15AE-4449-9F0A-81B545EFCE63}" type="presParOf" srcId="{60529AA1-98B3-6043-84A4-A1E8B6342563}" destId="{3DBD4CE1-E6C3-2341-960A-65CBC52C7E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448F-29C1-5C4F-83DB-F0F199F4ADC8}">
      <dsp:nvSpPr>
        <dsp:cNvPr id="0" name=""/>
        <dsp:cNvSpPr/>
      </dsp:nvSpPr>
      <dsp:spPr>
        <a:xfrm>
          <a:off x="5357" y="1281348"/>
          <a:ext cx="1601390" cy="150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the change</a:t>
          </a:r>
          <a:endParaRPr lang="en-US" sz="1800" kern="1200" dirty="0"/>
        </a:p>
      </dsp:txBody>
      <dsp:txXfrm>
        <a:off x="49329" y="1325320"/>
        <a:ext cx="1513446" cy="1413359"/>
      </dsp:txXfrm>
    </dsp:sp>
    <dsp:sp modelId="{C53BC5C8-59B7-DF41-976F-149668A5923B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66887" y="1912856"/>
        <a:ext cx="237646" cy="238286"/>
      </dsp:txXfrm>
    </dsp:sp>
    <dsp:sp modelId="{1E951E98-8AFB-7E43-BAD6-A162E15356F8}">
      <dsp:nvSpPr>
        <dsp:cNvPr id="0" name=""/>
        <dsp:cNvSpPr/>
      </dsp:nvSpPr>
      <dsp:spPr>
        <a:xfrm>
          <a:off x="2247304" y="1281348"/>
          <a:ext cx="1601390" cy="150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Drive change through innovation, spread and scale</a:t>
          </a:r>
          <a:endParaRPr lang="en-US" sz="1800" kern="1200" dirty="0"/>
        </a:p>
      </dsp:txBody>
      <dsp:txXfrm>
        <a:off x="2291276" y="1325320"/>
        <a:ext cx="1513446" cy="1413359"/>
      </dsp:txXfrm>
    </dsp:sp>
    <dsp:sp modelId="{6E0021DC-480B-2B44-9B1A-9CCA7136834A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08834" y="1912856"/>
        <a:ext cx="237646" cy="238286"/>
      </dsp:txXfrm>
    </dsp:sp>
    <dsp:sp modelId="{3DBD4CE1-E6C3-2341-960A-65CBC52C7E8B}">
      <dsp:nvSpPr>
        <dsp:cNvPr id="0" name=""/>
        <dsp:cNvSpPr/>
      </dsp:nvSpPr>
      <dsp:spPr>
        <a:xfrm>
          <a:off x="4489251" y="1281348"/>
          <a:ext cx="1601390" cy="150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 and Report</a:t>
          </a:r>
          <a:endParaRPr lang="en-US" sz="1800" kern="1200" dirty="0"/>
        </a:p>
      </dsp:txBody>
      <dsp:txXfrm>
        <a:off x="4533223" y="1325320"/>
        <a:ext cx="1513446" cy="141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0.00281</cdr:x>
      <cdr:y>0.00387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0.06642</cdr:x>
      <cdr:y>0.57143</cdr:y>
    </cdr:from>
    <cdr:to>
      <cdr:x>0.36577</cdr:x>
      <cdr:y>0.60436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6064" y="3456384"/>
          <a:ext cx="2596368" cy="199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100"/>
            <a:t>Provincial Rate = 17.0%</a:t>
          </a:r>
        </a:p>
      </cdr:txBody>
    </cdr:sp>
  </cdr:relSizeAnchor>
  <cdr:relSizeAnchor xmlns:cdr="http://schemas.openxmlformats.org/drawingml/2006/chartDrawing">
    <cdr:from>
      <cdr:x>0.05527</cdr:x>
      <cdr:y>0.79457</cdr:y>
    </cdr:from>
    <cdr:to>
      <cdr:x>0.10408</cdr:x>
      <cdr:y>0.82818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9351" y="5003937"/>
          <a:ext cx="423347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4.5</a:t>
          </a:r>
        </a:p>
      </cdr:txBody>
    </cdr:sp>
  </cdr:relSizeAnchor>
  <cdr:relSizeAnchor xmlns:cdr="http://schemas.openxmlformats.org/drawingml/2006/chartDrawing">
    <cdr:from>
      <cdr:x>0.94761</cdr:x>
      <cdr:y>0.25</cdr:y>
    </cdr:from>
    <cdr:to>
      <cdr:x>1</cdr:x>
      <cdr:y>0.27361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29438" y="1512168"/>
          <a:ext cx="471562" cy="142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35.5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0.64322</cdr:x>
      <cdr:y>0.03663</cdr:y>
    </cdr:from>
    <cdr:to>
      <cdr:x>0.98897</cdr:x>
      <cdr:y>0.10303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5552380" y="177800"/>
          <a:ext cx="2984500" cy="32226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Provincial</a:t>
          </a:r>
          <a:r>
            <a:rPr lang="en-US" sz="1100" baseline="0" dirty="0"/>
            <a:t>  rate for Robson 1 12.6</a:t>
          </a:r>
          <a:r>
            <a:rPr lang="en-US" sz="1100" baseline="0" dirty="0" smtClean="0"/>
            <a:t>%</a:t>
          </a:r>
          <a:endParaRPr lang="en-US" sz="1100" baseline="0" dirty="0"/>
        </a:p>
      </cdr:txBody>
    </cdr:sp>
  </cdr:relSizeAnchor>
  <cdr:relSizeAnchor xmlns:cdr="http://schemas.openxmlformats.org/drawingml/2006/chartDrawing">
    <cdr:from>
      <cdr:x>0.59333</cdr:x>
      <cdr:y>0.91734</cdr:y>
    </cdr:from>
    <cdr:to>
      <cdr:x>0.93908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21732" y="4452292"/>
          <a:ext cx="2984500" cy="40116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dirty="0" smtClean="0"/>
            <a:t>Nulliparous</a:t>
          </a:r>
          <a:r>
            <a:rPr lang="en-CA" dirty="0"/>
            <a:t>, singleton, cephalic, term, spontaneous labour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6E007-B0CE-4135-AFF3-D3248F327BD3}" type="datetimeFigureOut">
              <a:rPr lang="en-CA" smtClean="0"/>
              <a:pPr/>
              <a:t>2013-11-28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F0F0-3F25-4E95-99D9-5022CF4ED5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3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F0F0-3F25-4E95-99D9-5022CF4ED52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2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1. Nulliparous, singleton, cephalic, term, spontaneous labour 	</a:t>
            </a:r>
          </a:p>
          <a:p>
            <a:pPr>
              <a:buNone/>
            </a:pPr>
            <a:r>
              <a:rPr lang="en-CA" dirty="0" smtClean="0"/>
              <a:t>2. Nulliparous, singleton, cephalic, term, induced labour or CS before labour</a:t>
            </a:r>
          </a:p>
          <a:p>
            <a:pPr>
              <a:buNone/>
            </a:pPr>
            <a:endParaRPr lang="en-CA" sz="600" dirty="0" smtClean="0"/>
          </a:p>
          <a:p>
            <a:pPr>
              <a:buNone/>
            </a:pPr>
            <a:r>
              <a:rPr lang="en-CA" dirty="0" smtClean="0"/>
              <a:t>3.Multiparous, singleton, cephalic, term, without a previous CS, spontaneous labour </a:t>
            </a:r>
          </a:p>
          <a:p>
            <a:pPr>
              <a:buNone/>
            </a:pPr>
            <a:r>
              <a:rPr lang="en-CA" dirty="0" smtClean="0"/>
              <a:t>4.Multiparous, singleton, cephalic, term, without a previous uterine scar, induced labour or by CS before labour 	</a:t>
            </a:r>
          </a:p>
          <a:p>
            <a:pPr>
              <a:buNone/>
            </a:pPr>
            <a:r>
              <a:rPr lang="en-CA" dirty="0" smtClean="0"/>
              <a:t>5. Multiparous, singleton, cephalic, term, with a previous CS 	</a:t>
            </a:r>
          </a:p>
          <a:p>
            <a:pPr>
              <a:buNone/>
            </a:pPr>
            <a:r>
              <a:rPr lang="en-CA" dirty="0" smtClean="0"/>
              <a:t>6. Nulliparous, singleton, breech 	</a:t>
            </a:r>
          </a:p>
          <a:p>
            <a:pPr>
              <a:buNone/>
            </a:pPr>
            <a:r>
              <a:rPr lang="en-CA" dirty="0" smtClean="0"/>
              <a:t>7. Multiparous, singleton, breech 	</a:t>
            </a:r>
          </a:p>
          <a:p>
            <a:pPr>
              <a:buNone/>
            </a:pPr>
            <a:r>
              <a:rPr lang="en-CA" dirty="0" smtClean="0"/>
              <a:t>8. Multiple pregnancy (twins or higher-order multiples) 	</a:t>
            </a:r>
          </a:p>
          <a:p>
            <a:pPr>
              <a:buNone/>
            </a:pPr>
            <a:r>
              <a:rPr lang="en-CA" dirty="0" smtClean="0"/>
              <a:t>9. Singleton, transverse or oblique lie 	</a:t>
            </a:r>
          </a:p>
          <a:p>
            <a:pPr>
              <a:buNone/>
            </a:pPr>
            <a:r>
              <a:rPr lang="en-CA" dirty="0" smtClean="0"/>
              <a:t>10. Singleton, cephalic, pre-term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4320-60A3-499B-92F6-8DF093CADFC9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n-US" baseline="0" dirty="0" smtClean="0"/>
              <a:t> HQO, ECFAA our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F0F0-3F25-4E95-99D9-5022CF4ED52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21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1)EHR</a:t>
            </a:r>
            <a:r>
              <a:rPr lang="en-US" baseline="0" dirty="0" smtClean="0"/>
              <a:t> – share across settings, pull data</a:t>
            </a:r>
          </a:p>
          <a:p>
            <a:r>
              <a:rPr lang="en-US" baseline="0" dirty="0" smtClean="0"/>
              <a:t>2)System data is slow need alternatives</a:t>
            </a:r>
          </a:p>
          <a:p>
            <a:r>
              <a:rPr lang="en-US" baseline="0" dirty="0" smtClean="0"/>
              <a:t>3)Social determinants…health in all policy</a:t>
            </a:r>
          </a:p>
          <a:p>
            <a:r>
              <a:rPr lang="en-US" baseline="0" dirty="0" smtClean="0"/>
              <a:t>4)Involve the patient and the public- Peter Macleod</a:t>
            </a:r>
          </a:p>
          <a:p>
            <a:r>
              <a:rPr lang="en-US" baseline="0" dirty="0" smtClean="0"/>
              <a:t>5)Coordination – we are large </a:t>
            </a:r>
            <a:r>
              <a:rPr lang="en-US" baseline="0" dirty="0" err="1" smtClean="0"/>
              <a:t>nonethe</a:t>
            </a:r>
            <a:r>
              <a:rPr lang="en-US" baseline="0" dirty="0" smtClean="0"/>
              <a:t> less the degree of fragmentation is </a:t>
            </a:r>
            <a:r>
              <a:rPr lang="en-US" baseline="0" dirty="0" err="1" smtClean="0"/>
              <a:t>disproproationally</a:t>
            </a:r>
            <a:r>
              <a:rPr lang="en-US" baseline="0" dirty="0" smtClean="0"/>
              <a:t> large relative to our size. Some of this is silo’s but a lot is just poor communication, structure leading to redundancy at best and diminished impact at worst. Need to seek collective Impact</a:t>
            </a:r>
          </a:p>
          <a:p>
            <a:r>
              <a:rPr lang="en-US" baseline="0" dirty="0" smtClean="0"/>
              <a:t>6)Build a culture in health care committed to improvement, culture change towards a system that puts quality first needs to be </a:t>
            </a:r>
            <a:r>
              <a:rPr lang="en-US" baseline="0" smtClean="0"/>
              <a:t>deliberate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F0F0-3F25-4E95-99D9-5022CF4ED52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23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you, seven weeks, main goal is to have a conversation and to learn. </a:t>
            </a:r>
          </a:p>
          <a:p>
            <a:r>
              <a:rPr lang="en-US" baseline="0" dirty="0" smtClean="0"/>
              <a:t>1)Share my personal journey with HQO</a:t>
            </a:r>
          </a:p>
          <a:p>
            <a:r>
              <a:rPr lang="en-US" baseline="0" dirty="0" smtClean="0"/>
              <a:t>2)About HQO</a:t>
            </a:r>
          </a:p>
          <a:p>
            <a:r>
              <a:rPr lang="en-US" baseline="0" dirty="0" smtClean="0"/>
              <a:t>3)What my thoughts are about challenges </a:t>
            </a:r>
          </a:p>
          <a:p>
            <a:r>
              <a:rPr lang="en-US" baseline="0" dirty="0" smtClean="0"/>
              <a:t>4)Explore some core dialectics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F0F0-3F25-4E95-99D9-5022CF4ED52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2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31789-4857-4F83-BC3D-B2DE9D82C042}" type="slidenum">
              <a:rPr lang="en-CA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4320-60A3-499B-92F6-8DF093CADFC9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Andre </a:t>
            </a:r>
            <a:r>
              <a:rPr lang="en-CA" dirty="0" err="1" smtClean="0"/>
              <a:t>lalonde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1</a:t>
            </a:r>
            <a:r>
              <a:rPr lang="en-CA" dirty="0"/>
              <a:t>. Nulliparous, singleton, cephalic, term, spontaneous labour 	</a:t>
            </a:r>
          </a:p>
          <a:p>
            <a:pPr>
              <a:buNone/>
            </a:pPr>
            <a:r>
              <a:rPr lang="en-CA" dirty="0"/>
              <a:t>2. Nulliparous, singleton, cephalic, term, induced labour or CS before labour</a:t>
            </a:r>
          </a:p>
          <a:p>
            <a:pPr>
              <a:buNone/>
            </a:pPr>
            <a:endParaRPr lang="en-CA" sz="600" dirty="0"/>
          </a:p>
          <a:p>
            <a:pPr>
              <a:buNone/>
            </a:pPr>
            <a:r>
              <a:rPr lang="en-CA" dirty="0"/>
              <a:t>3.Multiparous, singleton, cephalic, term, without a previous CS, spontaneous labour </a:t>
            </a:r>
          </a:p>
          <a:p>
            <a:pPr>
              <a:buNone/>
            </a:pPr>
            <a:r>
              <a:rPr lang="en-CA" dirty="0"/>
              <a:t>4.Multiparous, singleton, cephalic, term, without a previous uterine scar, induced labour or by CS before labour 	</a:t>
            </a:r>
          </a:p>
          <a:p>
            <a:pPr>
              <a:buNone/>
            </a:pPr>
            <a:r>
              <a:rPr lang="en-CA" dirty="0"/>
              <a:t>5. Multiparous, singleton, cephalic, term, with a previous CS 	</a:t>
            </a:r>
          </a:p>
          <a:p>
            <a:pPr>
              <a:buNone/>
            </a:pPr>
            <a:r>
              <a:rPr lang="en-CA" dirty="0"/>
              <a:t>6. Nulliparous, singleton, breech 	</a:t>
            </a:r>
          </a:p>
          <a:p>
            <a:pPr>
              <a:buNone/>
            </a:pPr>
            <a:r>
              <a:rPr lang="en-CA" dirty="0"/>
              <a:t>7. Multiparous, singleton, breech 	</a:t>
            </a:r>
          </a:p>
          <a:p>
            <a:pPr>
              <a:buNone/>
            </a:pPr>
            <a:r>
              <a:rPr lang="en-CA" dirty="0"/>
              <a:t>8. Multiple pregnancy (twins or higher-order multiples) 	</a:t>
            </a:r>
          </a:p>
          <a:p>
            <a:pPr>
              <a:buNone/>
            </a:pPr>
            <a:r>
              <a:rPr lang="en-CA" dirty="0"/>
              <a:t>9. Singleton, transverse or oblique lie 	</a:t>
            </a:r>
          </a:p>
          <a:p>
            <a:pPr>
              <a:buNone/>
            </a:pPr>
            <a:r>
              <a:rPr lang="en-CA" dirty="0"/>
              <a:t>10. Singleton, cephalic, pre-term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4320-60A3-499B-92F6-8DF093CADFC9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038600" y="64770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fld id="{6044863A-9788-4A04-BA2A-559E21B1DCF4}" type="slidenum">
              <a:rPr lang="en-US" sz="12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pPr algn="ctr" defTabSz="4572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1950"/>
          </a:xfrm>
        </p:spPr>
        <p:txBody>
          <a:bodyPr vert="eaVert"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1950"/>
          </a:xfrm>
        </p:spPr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7BC3-5984-4EC9-8EB5-7337D83C14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27EB4-148F-3142-B8E7-4FF99A85D6D4}" type="datetimeFigureOut">
              <a:rPr lang="en-US" smtClean="0"/>
              <a:t>2013-11-28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56B6-81E4-A849-893C-2C2B67C5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148064" y="2852936"/>
            <a:ext cx="2952328" cy="15121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27EB4-148F-3142-B8E7-4FF99A85D6D4}" type="datetimeFigureOut">
              <a:rPr lang="en-US" smtClean="0"/>
              <a:t>2013-11-28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/>
          <a:lstStyle/>
          <a:p>
            <a:fld id="{98E756B6-81E4-A849-893C-2C2B67C5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0A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FFA0-C33E-412C-89AB-E8875BF3E9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9838"/>
            <a:ext cx="4038600" cy="44767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6ED6-6CDE-4CA8-9C4B-688F3579A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32A3-AC61-4EDB-9A9F-F87B61A77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BC74-7F7C-4FE5-A34D-A750803A7A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ADCF-B876-46D1-B39E-A5656FF023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788A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3566-B89A-4A25-8188-0E729B44DC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0E5F-56D1-45F6-A4A0-A046ED8D02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A0A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C707-91D7-4208-AC52-1D279FAF6D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273800"/>
            <a:ext cx="9180513" cy="611188"/>
          </a:xfrm>
          <a:prstGeom prst="rect">
            <a:avLst/>
          </a:prstGeom>
          <a:solidFill>
            <a:srgbClr val="00788A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u="sng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47700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u="none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77000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chemeClr val="bg1"/>
                </a:solidFill>
                <a:cs typeface="+mn-cs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fld id="{2BCC2577-FFAF-474F-92AE-307B852AF822}" type="slidenum">
              <a:rPr lang="en-US">
                <a:solidFill>
                  <a:srgbClr val="FFFFFF"/>
                </a:solidFill>
                <a:ea typeface="ＭＳ Ｐゴシック" pitchFamily="34" charset="-128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031" name="Picture 5" descr="HQO Eng wht.eps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2425" y="6365875"/>
            <a:ext cx="9604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8263" y="2905125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www.HQOntario.ca</a:t>
            </a:r>
          </a:p>
        </p:txBody>
      </p:sp>
      <p:pic>
        <p:nvPicPr>
          <p:cNvPr id="39939" name="Picture 6" descr="HQO Eng blk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276475"/>
            <a:ext cx="26749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0" name="Straight Connector 8"/>
          <p:cNvCxnSpPr>
            <a:cxnSpLocks noChangeShapeType="1"/>
          </p:cNvCxnSpPr>
          <p:nvPr/>
        </p:nvCxnSpPr>
        <p:spPr bwMode="auto">
          <a:xfrm>
            <a:off x="4716463" y="1773238"/>
            <a:ext cx="0" cy="2951162"/>
          </a:xfrm>
          <a:prstGeom prst="line">
            <a:avLst/>
          </a:prstGeom>
          <a:noFill/>
          <a:ln w="25400">
            <a:solidFill>
              <a:srgbClr val="0078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0" y="5445125"/>
            <a:ext cx="9180513" cy="1439863"/>
          </a:xfrm>
          <a:prstGeom prst="rect">
            <a:avLst/>
          </a:prstGeom>
          <a:solidFill>
            <a:srgbClr val="00788A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sz="1400" u="sng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00788A"/>
          </a:solidFill>
          <a:latin typeface="Helvetica Neue Medium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ealth.gov.on.ca/en/legislation/excellent_ca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en-US" dirty="0" smtClean="0"/>
              <a:t>Breakfast With </a:t>
            </a:r>
            <a:r>
              <a:rPr lang="en-US" dirty="0"/>
              <a:t>T</a:t>
            </a:r>
            <a:r>
              <a:rPr lang="en-US" dirty="0" smtClean="0"/>
              <a:t>he Chiefs: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Opportunities and Tensions</a:t>
            </a:r>
            <a:br>
              <a:rPr lang="en-US" dirty="0" smtClean="0"/>
            </a:br>
            <a:r>
              <a:rPr lang="en-US" dirty="0" smtClean="0"/>
              <a:t> in the Quality Agenda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Joshua Tepper MD, MPH, MBA</a:t>
            </a:r>
          </a:p>
          <a:p>
            <a:r>
              <a:rPr lang="en-US" dirty="0" smtClean="0"/>
              <a:t>November 2013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drjoshuatepper</a:t>
            </a:r>
            <a:endParaRPr lang="en-US" dirty="0" smtClean="0"/>
          </a:p>
          <a:p>
            <a:r>
              <a:rPr lang="en-US" dirty="0" err="1" smtClean="0"/>
              <a:t>Joshua.tepper@hqontario.ca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6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881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4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2492896"/>
            <a:ext cx="6400800" cy="1752600"/>
          </a:xfrm>
        </p:spPr>
        <p:txBody>
          <a:bodyPr/>
          <a:lstStyle/>
          <a:p>
            <a:r>
              <a:rPr lang="en-US" dirty="0" smtClean="0"/>
              <a:t>Thank You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drjoshuatepper</a:t>
            </a:r>
            <a:endParaRPr lang="en-US" dirty="0" smtClean="0"/>
          </a:p>
          <a:p>
            <a:r>
              <a:rPr lang="en-US" dirty="0" err="1" smtClean="0"/>
              <a:t>Joshua.Tepper@hqontario.ca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6437"/>
          </a:xfrm>
        </p:spPr>
        <p:txBody>
          <a:bodyPr/>
          <a:lstStyle/>
          <a:p>
            <a:r>
              <a:rPr lang="en-US" i="1" dirty="0" smtClean="0">
                <a:ea typeface="ＭＳ Ｐゴシック" pitchFamily="34" charset="-128"/>
              </a:rPr>
              <a:t>The Excellent Care for All Act</a:t>
            </a:r>
            <a:r>
              <a:rPr lang="en-US" dirty="0" smtClean="0">
                <a:ea typeface="ＭＳ Ｐゴシック" pitchFamily="34" charset="-128"/>
              </a:rPr>
              <a:t>, 2010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22462"/>
            <a:ext cx="8229600" cy="432276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Provides new standards to ensure that Ontarians receive health care of the highest possible quality and value.</a:t>
            </a:r>
          </a:p>
          <a:p>
            <a:r>
              <a:rPr lang="en-US" dirty="0" smtClean="0">
                <a:ea typeface="ＭＳ Ｐゴシック" pitchFamily="34" charset="-128"/>
              </a:rPr>
              <a:t>Aims to improve the quality of Ontario’s health care system and make sure funding is used to provide the best possible care, so that: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The patient is at the centre of the health care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Decisions about care are based on the best evidence and standards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The system is focused on quality of care and the best use of resources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The main goal of the system is to get better and better at what it does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www.HQOntario.ca</a:t>
            </a:r>
            <a:endParaRPr lang="en-CA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Quality Ontario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22762"/>
          </a:xfrm>
        </p:spPr>
        <p:txBody>
          <a:bodyPr/>
          <a:lstStyle/>
          <a:p>
            <a:r>
              <a:rPr lang="en-US" dirty="0" smtClean="0"/>
              <a:t>. </a:t>
            </a:r>
          </a:p>
          <a:p>
            <a:r>
              <a:rPr lang="en-US" dirty="0" smtClean="0"/>
              <a:t>HQO’s legislated mandate under the </a:t>
            </a:r>
            <a:r>
              <a:rPr lang="en-US" i="1" dirty="0" smtClean="0">
                <a:hlinkClick r:id="rId2"/>
              </a:rPr>
              <a:t>Excellent Care for All</a:t>
            </a:r>
            <a:r>
              <a:rPr lang="en-US" i="1" u="sng" dirty="0" smtClean="0">
                <a:hlinkClick r:id="rId2"/>
              </a:rPr>
              <a:t> Act</a:t>
            </a:r>
            <a:r>
              <a:rPr lang="en-US" dirty="0" smtClean="0"/>
              <a:t>, 2010 is to: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Monitor and report to the people of Ontario on the quality of their health care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 continuous quality improvement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Promote health care that is supported by the best available scientific evidence </a:t>
            </a:r>
          </a:p>
          <a:p>
            <a:r>
              <a:rPr lang="en-US" dirty="0" smtClean="0"/>
              <a:t>HQO is an arms-length agency of the Ontario government.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65832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74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at 60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EHR are a significant concern</a:t>
            </a:r>
          </a:p>
          <a:p>
            <a:r>
              <a:rPr lang="en-US" dirty="0" smtClean="0"/>
              <a:t>The absence of patient and public lens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6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CS Rates for Robson 1, 2a in Low Risk Women by Hospital and Hospital Level of Care, 2007/08 – 2011/12</a:t>
            </a:r>
            <a:endParaRPr lang="en-CA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16" y="6309768"/>
            <a:ext cx="788367" cy="5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27584" y="6268770"/>
            <a:ext cx="6037918" cy="646331"/>
          </a:xfrm>
          <a:prstGeom prst="rect">
            <a:avLst/>
          </a:prstGeom>
          <a:solidFill>
            <a:srgbClr val="00788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 source: BORN Ontario (hospitals with 0 c-sections</a:t>
            </a:r>
            <a:r>
              <a:rPr kumimoji="0" lang="en-CA" sz="9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suppressed rates were excluded)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CA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cohort includes women aged 20-34 years with no maternal medical or obstetrical problems and without the following indications for CS: cord 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prolapse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diabetes, fetal anomaly, placental abruption, placenta 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previa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pre-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eclampsia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other fetal or maternal health problems  </a:t>
            </a:r>
            <a:endParaRPr kumimoji="0" lang="en-CA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35496" y="188640"/>
          <a:ext cx="9001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66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CS Rates for Robson 1, in Low Risk Women by LHIN, 2007/08 – 2011/12</a:t>
            </a:r>
            <a:endParaRPr lang="en-CA" sz="2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880630"/>
              </p:ext>
            </p:extLst>
          </p:nvPr>
        </p:nvGraphicFramePr>
        <p:xfrm>
          <a:off x="251520" y="1239838"/>
          <a:ext cx="8632130" cy="485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16" y="6309768"/>
            <a:ext cx="788367" cy="5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27584" y="6268770"/>
            <a:ext cx="6037918" cy="646331"/>
          </a:xfrm>
          <a:prstGeom prst="rect">
            <a:avLst/>
          </a:prstGeom>
          <a:solidFill>
            <a:srgbClr val="00788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 source: BORN Ontario</a:t>
            </a:r>
            <a:endParaRPr kumimoji="0" lang="en-CA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cohort includes women aged 20-34 years with no maternal medical or obstetrical problems and without the following indications for CS: cord 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prolapse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diabetes, fetal anomaly, placental abruption, placenta 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previa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pre-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eclampsia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other fetal or maternal health problems  </a:t>
            </a:r>
            <a:endParaRPr kumimoji="0" lang="en-CA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0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2" y="1777999"/>
            <a:ext cx="7264498" cy="47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5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Hospital Specific CS Rates for Robson 1, 2a, 2b combined in Low Risk Women, Sorted in Ascending Order, 2007/08 – 2011/12</a:t>
            </a:r>
            <a:endParaRPr lang="en-C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35604"/>
            <a:ext cx="788367" cy="5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935845"/>
              </p:ext>
            </p:extLst>
          </p:nvPr>
        </p:nvGraphicFramePr>
        <p:xfrm>
          <a:off x="63016" y="1239838"/>
          <a:ext cx="8901472" cy="47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51383" y="5762139"/>
            <a:ext cx="6037918" cy="646331"/>
          </a:xfrm>
          <a:prstGeom prst="rect">
            <a:avLst/>
          </a:prstGeom>
          <a:solidFill>
            <a:srgbClr val="00788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 source: BORN Ontario (hospitals with 0 c-sections</a:t>
            </a:r>
            <a:r>
              <a:rPr kumimoji="0" lang="en-CA" sz="9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suppressed rates were excluded)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CA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cohort includes women aged 20-34 years with no maternal medical or obstetrical problems and without the following indications for CS: cord 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prolapse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diabetes, fetal anomaly, placental abruption, placenta 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previa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pre-</a:t>
            </a:r>
            <a:r>
              <a:rPr kumimoji="0" lang="en-CA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eclampsia</a:t>
            </a:r>
            <a:r>
              <a:rPr kumimoji="0" lang="en-CA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other fetal or maternal health problems  </a:t>
            </a:r>
            <a:endParaRPr kumimoji="0" lang="en-CA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300" y="6383836"/>
            <a:ext cx="4902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/>
              <a:t>1. Nulliparous, singleton, cephalic, term, spontaneous labour 	</a:t>
            </a:r>
          </a:p>
          <a:p>
            <a:pPr>
              <a:buNone/>
            </a:pPr>
            <a:r>
              <a:rPr lang="en-CA" sz="1200" dirty="0" smtClean="0"/>
              <a:t>2. Nulliparous, singleton, cephalic, term, induced labour or CS before labour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3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3-11-28 at 2.05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268760"/>
            <a:ext cx="6141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Health Quality Ontario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552" y="260648"/>
            <a:ext cx="3059832" cy="24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4196"/>
            <a:ext cx="8229600" cy="706437"/>
          </a:xfrm>
        </p:spPr>
        <p:txBody>
          <a:bodyPr/>
          <a:lstStyle/>
          <a:p>
            <a:r>
              <a:rPr lang="en-US" dirty="0" smtClean="0"/>
              <a:t>5 Critical Opportunities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84984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36712"/>
            <a:ext cx="2808312" cy="2232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692696"/>
            <a:ext cx="4460857" cy="2997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3140968"/>
            <a:ext cx="4752528" cy="3153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0" y="2159000"/>
            <a:ext cx="7239000" cy="2540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9053" y="620688"/>
            <a:ext cx="9144000" cy="7173416"/>
            <a:chOff x="0" y="0"/>
            <a:chExt cx="9144000" cy="71734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0" y="4005064"/>
              <a:ext cx="9144000" cy="3168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78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www.HQOntario.ca</a:t>
            </a:r>
            <a:endParaRPr lang="en-CA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32656"/>
            <a:ext cx="4860735" cy="3312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3933056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“The ability to face constructively the tension of opposing ideas and, instead of choosing one at the expense of the other</a:t>
            </a:r>
            <a:r>
              <a:rPr lang="en-US" sz="2400" dirty="0" smtClean="0"/>
              <a:t>, </a:t>
            </a:r>
            <a:r>
              <a:rPr lang="en-US" sz="2400" dirty="0"/>
              <a:t>generate a creative resolution of the tension in the form of a new </a:t>
            </a:r>
            <a:r>
              <a:rPr lang="en-US" sz="2400" dirty="0" smtClean="0"/>
              <a:t>idea that </a:t>
            </a:r>
            <a:r>
              <a:rPr lang="en-US" sz="2400" dirty="0"/>
              <a:t>contains elements of the opposing ideas but is superior to each</a:t>
            </a:r>
            <a:r>
              <a:rPr lang="en-US" sz="2400" dirty="0" smtClean="0"/>
              <a:t>” Roger Martin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9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  <a:noFill/>
        </p:spPr>
        <p:txBody>
          <a:bodyPr anchor="ctr"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Tensions in the Quality Discourse</a:t>
            </a:r>
            <a:endParaRPr lang="en-CA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3814763" cy="4679726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Times" charset="0"/>
              <a:buNone/>
            </a:pPr>
            <a:endParaRPr lang="en-US" sz="2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QI</a:t>
            </a: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endParaRPr lang="en-US" sz="28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Rapid Cycle Evaluation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Reduce Variation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endParaRPr lang="en-US" sz="28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Innovation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03900" y="1125538"/>
            <a:ext cx="3340100" cy="41148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Times" charset="0"/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Accountability 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endParaRPr lang="en-US" sz="28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Research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endParaRPr lang="en-US" sz="28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Local Autonomy for local need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endParaRPr lang="en-US" sz="28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Aft>
                <a:spcPct val="20000"/>
              </a:spcAft>
              <a:buFont typeface="Times" charset="0"/>
              <a:buNone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Scale &amp; Spread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563888" y="1916832"/>
            <a:ext cx="1371600" cy="0"/>
          </a:xfrm>
          <a:prstGeom prst="line">
            <a:avLst/>
          </a:prstGeom>
          <a:noFill/>
          <a:ln w="88900">
            <a:solidFill>
              <a:srgbClr val="2B7D84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842000" y="6313488"/>
            <a:ext cx="297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i="1">
                <a:latin typeface="Arial" charset="0"/>
                <a:cs typeface="Arial" charset="0"/>
              </a:rPr>
              <a:t>Barbara Starfield, Johns Hopkins University</a:t>
            </a:r>
            <a:endParaRPr lang="en-CA" sz="1000" i="1">
              <a:latin typeface="Arial" charset="0"/>
              <a:cs typeface="Arial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563888" y="3356992"/>
            <a:ext cx="1371600" cy="0"/>
          </a:xfrm>
          <a:prstGeom prst="line">
            <a:avLst/>
          </a:prstGeom>
          <a:noFill/>
          <a:ln w="88900">
            <a:solidFill>
              <a:srgbClr val="2B7D84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3563888" y="4581128"/>
            <a:ext cx="1371600" cy="0"/>
          </a:xfrm>
          <a:prstGeom prst="line">
            <a:avLst/>
          </a:prstGeom>
          <a:noFill/>
          <a:ln w="88900">
            <a:solidFill>
              <a:srgbClr val="2B7D84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563888" y="5949280"/>
            <a:ext cx="1371600" cy="0"/>
          </a:xfrm>
          <a:prstGeom prst="line">
            <a:avLst/>
          </a:prstGeom>
          <a:noFill/>
          <a:ln w="88900">
            <a:solidFill>
              <a:srgbClr val="2B7D84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2287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are the missing opportunities in the quality agenda in Ontario?</a:t>
            </a:r>
          </a:p>
          <a:p>
            <a:pPr lvl="0"/>
            <a:r>
              <a:rPr lang="en-US" dirty="0" smtClean="0"/>
              <a:t>How </a:t>
            </a:r>
            <a:r>
              <a:rPr lang="en-US" dirty="0"/>
              <a:t>do you differentiate between quality improvement and accountability for performance? What is the right balance for HQO and the system</a:t>
            </a:r>
            <a:r>
              <a:rPr lang="en-US" dirty="0" smtClean="0"/>
              <a:t>?</a:t>
            </a:r>
          </a:p>
          <a:p>
            <a:r>
              <a:rPr lang="en-US" dirty="0"/>
              <a:t>How can we make quality improvement plans (QIP) better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What </a:t>
            </a:r>
            <a:r>
              <a:rPr lang="en-US" dirty="0"/>
              <a:t>kind of data should HQO report publicly vs. privately?</a:t>
            </a:r>
          </a:p>
          <a:p>
            <a:pPr lvl="0"/>
            <a:r>
              <a:rPr lang="en-US" dirty="0"/>
              <a:t>What would success look like from a monitoring and reporting perspective? </a:t>
            </a:r>
            <a:endParaRPr lang="en-US" dirty="0" smtClean="0"/>
          </a:p>
          <a:p>
            <a:r>
              <a:rPr lang="en-US" dirty="0"/>
              <a:t>What would a value-add partnership with HQO look like?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s option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A0A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870</Words>
  <Application>Microsoft Macintosh PowerPoint</Application>
  <PresentationFormat>On-screen Show (4:3)</PresentationFormat>
  <Paragraphs>134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1_Slides option</vt:lpstr>
      <vt:lpstr>End slide</vt:lpstr>
      <vt:lpstr>Breakfast With The Chiefs:  Opportunities and Tensions  in the Quality Agenda </vt:lpstr>
      <vt:lpstr>PowerPoint Presentation</vt:lpstr>
      <vt:lpstr>Hospital Specific CS Rates for Robson 1, 2a, 2b combined in Low Risk Women, Sorted in Ascending Order, 2007/08 – 2011/12</vt:lpstr>
      <vt:lpstr>PowerPoint Presentation</vt:lpstr>
      <vt:lpstr>PowerPoint Presentation</vt:lpstr>
      <vt:lpstr>5 Critical Opportunities</vt:lpstr>
      <vt:lpstr>PowerPoint Presentation</vt:lpstr>
      <vt:lpstr>Tensions in the Quality Discourse</vt:lpstr>
      <vt:lpstr>Questions</vt:lpstr>
      <vt:lpstr>PowerPoint Presentation</vt:lpstr>
      <vt:lpstr>PowerPoint Presentation</vt:lpstr>
      <vt:lpstr>The Excellent Care for All Act, 2010</vt:lpstr>
      <vt:lpstr>Health Quality Ontario</vt:lpstr>
      <vt:lpstr>PowerPoint Presentation</vt:lpstr>
      <vt:lpstr>Reflections at 60 days</vt:lpstr>
      <vt:lpstr>CS Rates for Robson 1, 2a in Low Risk Women by Hospital and Hospital Level of Care, 2007/08 – 2011/12</vt:lpstr>
      <vt:lpstr>CS Rates for Robson 1, in Low Risk Women by LHIN, 2007/08 – 2011/12</vt:lpstr>
    </vt:vector>
  </TitlesOfParts>
  <Company>HQO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Health Quality Ontario (HQO)</dc:title>
  <dc:creator>Jennifer Modica</dc:creator>
  <cp:lastModifiedBy>Joshua Tepper</cp:lastModifiedBy>
  <cp:revision>85</cp:revision>
  <dcterms:created xsi:type="dcterms:W3CDTF">2013-03-27T16:40:21Z</dcterms:created>
  <dcterms:modified xsi:type="dcterms:W3CDTF">2013-11-28T19:31:35Z</dcterms:modified>
</cp:coreProperties>
</file>